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2de485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2de485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2de4857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2de485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2fe2fe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2fe2fe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2de485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2de485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de485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2de485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2de485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2de485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2fe2fe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2fe2fe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2fe2fe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2fe2fe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2de485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2de485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2"/>
          <p:cNvSpPr txBox="1"/>
          <p:nvPr>
            <p:ph type="ctrTitle"/>
          </p:nvPr>
        </p:nvSpPr>
        <p:spPr>
          <a:xfrm>
            <a:off x="866216" y="1574800"/>
            <a:ext cx="6619244" cy="20082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Century Gothic"/>
              <a:buNone/>
              <a:defRPr b="0" i="0" sz="40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" type="subTitle"/>
          </p:nvPr>
        </p:nvSpPr>
        <p:spPr>
          <a:xfrm>
            <a:off x="866216" y="3583035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0" i="0" sz="135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0" type="dt"/>
          </p:nvPr>
        </p:nvSpPr>
        <p:spPr>
          <a:xfrm rot="5400000">
            <a:off x="7619239" y="134416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1" type="ftr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Google Shape;30;p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2" name="Google Shape;122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1" name="Google Shape;131;p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2" name="Google Shape;132;p12"/>
          <p:cNvSpPr txBox="1"/>
          <p:nvPr>
            <p:ph type="title"/>
          </p:nvPr>
        </p:nvSpPr>
        <p:spPr>
          <a:xfrm>
            <a:off x="866216" y="971550"/>
            <a:ext cx="2094869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4335859" y="1085850"/>
            <a:ext cx="389255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2" type="body"/>
          </p:nvPr>
        </p:nvSpPr>
        <p:spPr>
          <a:xfrm>
            <a:off x="866215" y="2346961"/>
            <a:ext cx="2094869" cy="21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Google Shape;137;p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1" name="Google Shape;141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0" name="Google Shape;150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1" name="Google Shape;151;p13"/>
          <p:cNvSpPr txBox="1"/>
          <p:nvPr>
            <p:ph type="title"/>
          </p:nvPr>
        </p:nvSpPr>
        <p:spPr>
          <a:xfrm>
            <a:off x="866216" y="1270000"/>
            <a:ext cx="2898851" cy="13017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13"/>
          <p:cNvSpPr/>
          <p:nvPr>
            <p:ph idx="2" type="pic"/>
          </p:nvPr>
        </p:nvSpPr>
        <p:spPr>
          <a:xfrm>
            <a:off x="4910903" y="857250"/>
            <a:ext cx="2420395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1" type="body"/>
          </p:nvPr>
        </p:nvSpPr>
        <p:spPr>
          <a:xfrm>
            <a:off x="866216" y="2743200"/>
            <a:ext cx="289440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6" name="Google Shape;156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 showMasterSp="0">
  <p:cSld name="Title and Capti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60" name="Google Shape;160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8" name="Google Shape;168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9" name="Google Shape;169;p14"/>
          <p:cNvSpPr txBox="1"/>
          <p:nvPr>
            <p:ph type="title"/>
          </p:nvPr>
        </p:nvSpPr>
        <p:spPr>
          <a:xfrm>
            <a:off x="861598" y="797563"/>
            <a:ext cx="6623862" cy="1029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1" type="body"/>
          </p:nvPr>
        </p:nvSpPr>
        <p:spPr>
          <a:xfrm>
            <a:off x="866216" y="2657475"/>
            <a:ext cx="6619244" cy="185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3" name="Google Shape;173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 showMasterSp="0">
  <p:cSld name="Quote with Capti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7" name="Google Shape;177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1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15"/>
          <p:cNvSpPr txBox="1"/>
          <p:nvPr/>
        </p:nvSpPr>
        <p:spPr>
          <a:xfrm>
            <a:off x="661175" y="455502"/>
            <a:ext cx="6014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7" name="Google Shape;187;p15"/>
          <p:cNvSpPr txBox="1"/>
          <p:nvPr/>
        </p:nvSpPr>
        <p:spPr>
          <a:xfrm>
            <a:off x="7413344" y="1960341"/>
            <a:ext cx="4895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200" u="none" cap="none" strike="noStrike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8" name="Google Shape;188;p15"/>
          <p:cNvSpPr txBox="1"/>
          <p:nvPr>
            <p:ph type="title"/>
          </p:nvPr>
        </p:nvSpPr>
        <p:spPr>
          <a:xfrm>
            <a:off x="1186408" y="736600"/>
            <a:ext cx="6340430" cy="202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1" type="body"/>
          </p:nvPr>
        </p:nvSpPr>
        <p:spPr>
          <a:xfrm>
            <a:off x="1459459" y="2759074"/>
            <a:ext cx="5798414" cy="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small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2" type="body"/>
          </p:nvPr>
        </p:nvSpPr>
        <p:spPr>
          <a:xfrm>
            <a:off x="866216" y="3771899"/>
            <a:ext cx="6933673" cy="748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3" name="Google Shape;193;p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 showMasterSp="0">
  <p:cSld name="Name Card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97" name="Google Shape;197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05" name="Google Shape;205;p1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6" name="Google Shape;206;p16"/>
          <p:cNvSpPr txBox="1"/>
          <p:nvPr>
            <p:ph type="title"/>
          </p:nvPr>
        </p:nvSpPr>
        <p:spPr>
          <a:xfrm>
            <a:off x="866216" y="1778000"/>
            <a:ext cx="6619245" cy="13668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866216" y="3768725"/>
            <a:ext cx="6619244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0" i="0" sz="13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866215" y="1952626"/>
            <a:ext cx="235640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2" type="body"/>
          </p:nvPr>
        </p:nvSpPr>
        <p:spPr>
          <a:xfrm>
            <a:off x="866215" y="2384823"/>
            <a:ext cx="2356409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3" type="body"/>
          </p:nvPr>
        </p:nvSpPr>
        <p:spPr>
          <a:xfrm>
            <a:off x="3384541" y="1952625"/>
            <a:ext cx="236025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4" type="body"/>
          </p:nvPr>
        </p:nvSpPr>
        <p:spPr>
          <a:xfrm>
            <a:off x="3384541" y="2384823"/>
            <a:ext cx="2360257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5" type="body"/>
          </p:nvPr>
        </p:nvSpPr>
        <p:spPr>
          <a:xfrm>
            <a:off x="5916101" y="1952626"/>
            <a:ext cx="235929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6" type="body"/>
          </p:nvPr>
        </p:nvSpPr>
        <p:spPr>
          <a:xfrm>
            <a:off x="5916247" y="2384822"/>
            <a:ext cx="2359152" cy="2135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20" name="Google Shape;220;p17"/>
          <p:cNvCxnSpPr/>
          <p:nvPr/>
        </p:nvCxnSpPr>
        <p:spPr>
          <a:xfrm>
            <a:off x="3302978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17"/>
          <p:cNvCxnSpPr/>
          <p:nvPr/>
        </p:nvCxnSpPr>
        <p:spPr>
          <a:xfrm>
            <a:off x="5829301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17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1" type="body"/>
          </p:nvPr>
        </p:nvSpPr>
        <p:spPr>
          <a:xfrm rot="5400000">
            <a:off x="2894726" y="-75885"/>
            <a:ext cx="2562225" cy="66192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10" type="dt"/>
          </p:nvPr>
        </p:nvSpPr>
        <p:spPr>
          <a:xfrm>
            <a:off x="8021580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19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33" name="Google Shape;233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Google Shape;242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Google Shape;243;p19"/>
          <p:cNvSpPr txBox="1"/>
          <p:nvPr>
            <p:ph type="title"/>
          </p:nvPr>
        </p:nvSpPr>
        <p:spPr>
          <a:xfrm rot="5400000">
            <a:off x="5186942" y="2210834"/>
            <a:ext cx="3561443" cy="1057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 rot="5400000">
            <a:off x="1431504" y="393562"/>
            <a:ext cx="3561443" cy="4692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10" type="dt"/>
          </p:nvPr>
        </p:nvSpPr>
        <p:spPr>
          <a:xfrm>
            <a:off x="7989829" y="4793879"/>
            <a:ext cx="744101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7" name="Google Shape;247;p1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8" name="Google Shape;38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6" name="Google Shape;46;p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8" name="Google Shape;48;p4"/>
          <p:cNvSpPr txBox="1"/>
          <p:nvPr>
            <p:ph type="title"/>
          </p:nvPr>
        </p:nvSpPr>
        <p:spPr>
          <a:xfrm>
            <a:off x="866216" y="2008234"/>
            <a:ext cx="326326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5171670" y="2008233"/>
            <a:ext cx="2818159" cy="1712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0" i="0" sz="13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4" name="Google Shape;64;p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5" name="Google Shape;65;p5"/>
          <p:cNvSpPr txBox="1"/>
          <p:nvPr>
            <p:ph type="title"/>
          </p:nvPr>
        </p:nvSpPr>
        <p:spPr>
          <a:xfrm>
            <a:off x="866216" y="3727445"/>
            <a:ext cx="6619244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>
            <p:ph idx="2" type="pic"/>
          </p:nvPr>
        </p:nvSpPr>
        <p:spPr>
          <a:xfrm>
            <a:off x="866216" y="514350"/>
            <a:ext cx="6619244" cy="257175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866215" y="4152499"/>
            <a:ext cx="6619244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866215" y="1952625"/>
            <a:ext cx="3618869" cy="25622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2" type="body"/>
          </p:nvPr>
        </p:nvSpPr>
        <p:spPr>
          <a:xfrm>
            <a:off x="4656535" y="1952625"/>
            <a:ext cx="3618869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866216" y="1952625"/>
            <a:ext cx="3618868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86621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4656535" y="1952625"/>
            <a:ext cx="361886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4656535" y="2384822"/>
            <a:ext cx="3618869" cy="21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Google Shape;91;p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866216" y="730251"/>
            <a:ext cx="6619244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866215" y="3399633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Google Shape;96;p9"/>
          <p:cNvSpPr/>
          <p:nvPr>
            <p:ph idx="2" type="pic"/>
          </p:nvPr>
        </p:nvSpPr>
        <p:spPr>
          <a:xfrm>
            <a:off x="1000915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3" type="body"/>
          </p:nvPr>
        </p:nvSpPr>
        <p:spPr>
          <a:xfrm>
            <a:off x="866215" y="3831830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4" type="body"/>
          </p:nvPr>
        </p:nvSpPr>
        <p:spPr>
          <a:xfrm>
            <a:off x="3426649" y="3399634"/>
            <a:ext cx="228782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9"/>
          <p:cNvSpPr/>
          <p:nvPr>
            <p:ph idx="5" type="pic"/>
          </p:nvPr>
        </p:nvSpPr>
        <p:spPr>
          <a:xfrm>
            <a:off x="3561347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6" type="body"/>
          </p:nvPr>
        </p:nvSpPr>
        <p:spPr>
          <a:xfrm>
            <a:off x="3427629" y="3831829"/>
            <a:ext cx="2287829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7" type="body"/>
          </p:nvPr>
        </p:nvSpPr>
        <p:spPr>
          <a:xfrm>
            <a:off x="5987082" y="3399634"/>
            <a:ext cx="228832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56A9F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  <a:defRPr b="1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9"/>
          <p:cNvSpPr/>
          <p:nvPr>
            <p:ph idx="8" type="pic"/>
          </p:nvPr>
        </p:nvSpPr>
        <p:spPr>
          <a:xfrm>
            <a:off x="6122273" y="1952625"/>
            <a:ext cx="2018432" cy="1193633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9"/>
          <p:cNvSpPr txBox="1"/>
          <p:nvPr>
            <p:ph idx="9" type="body"/>
          </p:nvPr>
        </p:nvSpPr>
        <p:spPr>
          <a:xfrm>
            <a:off x="5987081" y="3831828"/>
            <a:ext cx="2288322" cy="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b="0" i="0" sz="7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540"/>
              <a:buFont typeface="Noto Sans Symbols"/>
              <a:buNone/>
              <a:defRPr b="0" i="0" sz="675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04" name="Google Shape;104;p9"/>
          <p:cNvCxnSpPr/>
          <p:nvPr/>
        </p:nvCxnSpPr>
        <p:spPr>
          <a:xfrm>
            <a:off x="3304373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9"/>
          <p:cNvCxnSpPr/>
          <p:nvPr/>
        </p:nvCxnSpPr>
        <p:spPr>
          <a:xfrm>
            <a:off x="5848352" y="1927225"/>
            <a:ext cx="0" cy="261937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9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Google Shape;107;p9"/>
          <p:cNvSpPr txBox="1"/>
          <p:nvPr>
            <p:ph idx="11" type="ftr"/>
          </p:nvPr>
        </p:nvSpPr>
        <p:spPr>
          <a:xfrm>
            <a:off x="420833" y="4793879"/>
            <a:ext cx="2733212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866216" y="1952625"/>
            <a:ext cx="6619244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Google Shape;112;p10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7CCA62">
                    <a:alpha val="10980"/>
                  </a:srgbClr>
                </a:gs>
                <a:gs pos="36000">
                  <a:srgbClr val="7CCA62">
                    <a:alpha val="9803"/>
                  </a:srgbClr>
                </a:gs>
                <a:gs pos="75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7CCA62">
                    <a:alpha val="7843"/>
                  </a:srgbClr>
                </a:gs>
                <a:gs pos="36000">
                  <a:srgbClr val="7CCA62">
                    <a:alpha val="7843"/>
                  </a:srgbClr>
                </a:gs>
                <a:gs pos="72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66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7CCA62">
                    <a:alpha val="6666"/>
                  </a:srgbClr>
                </a:gs>
                <a:gs pos="36000">
                  <a:srgbClr val="7CCA62">
                    <a:alpha val="5882"/>
                  </a:srgbClr>
                </a:gs>
                <a:gs pos="69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7CCA62">
                    <a:alpha val="13725"/>
                  </a:srgbClr>
                </a:gs>
                <a:gs pos="36000">
                  <a:srgbClr val="7CCA62">
                    <a:alpha val="6666"/>
                  </a:srgbClr>
                </a:gs>
                <a:gs pos="73000">
                  <a:srgbClr val="7CCA62">
                    <a:alpha val="0"/>
                  </a:srgbClr>
                </a:gs>
                <a:gs pos="100000">
                  <a:srgbClr val="7CCA6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▶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▶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7764406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4.jpg"/><Relationship Id="rId8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jpg"/><Relationship Id="rId7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ctrTitle"/>
          </p:nvPr>
        </p:nvSpPr>
        <p:spPr>
          <a:xfrm>
            <a:off x="866216" y="19450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Century Gothic"/>
              <a:buNone/>
            </a:pPr>
            <a:r>
              <a:rPr b="0" i="0" lang="en" sz="40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Mediterranean Style Home</a:t>
            </a:r>
            <a:endParaRPr b="0" i="0" sz="405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20"/>
          <p:cNvSpPr txBox="1"/>
          <p:nvPr>
            <p:ph idx="1" type="subTitle"/>
          </p:nvPr>
        </p:nvSpPr>
        <p:spPr>
          <a:xfrm>
            <a:off x="866216" y="412258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None/>
            </a:pPr>
            <a:r>
              <a:rPr b="0" i="0" lang="en" sz="1350" u="none" cap="none" strike="noStrike">
                <a:solidFill>
                  <a:srgbClr val="A4C2F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JHANVI AND AIYESHA</a:t>
            </a:r>
            <a:endParaRPr b="0" i="0" sz="1350" u="none" cap="none" strike="noStrike">
              <a:solidFill>
                <a:srgbClr val="A4C2F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20"/>
          <p:cNvSpPr/>
          <p:nvPr>
            <p:ph idx="2" type="pic"/>
          </p:nvPr>
        </p:nvSpPr>
        <p:spPr>
          <a:xfrm>
            <a:off x="3502332" y="2202700"/>
            <a:ext cx="3379500" cy="16539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Insert Picture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975" y="1952025"/>
            <a:ext cx="3940598" cy="222237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22000" fadeDir="5400012" kx="0" rotWithShape="0" algn="bl" stA="67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63350" y="64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House: Sleeping Area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 txBox="1"/>
          <p:nvPr>
            <p:ph idx="1" type="body"/>
          </p:nvPr>
        </p:nvSpPr>
        <p:spPr>
          <a:xfrm>
            <a:off x="311700" y="1817525"/>
            <a:ext cx="85206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sleeping area is relatively </a:t>
            </a:r>
            <a:r>
              <a:rPr lang="en"/>
              <a:t>separate</a:t>
            </a:r>
            <a:r>
              <a:rPr lang="en"/>
              <a:t> from the other sections of the house, it is located in the far left side of our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 bedrooms, each with their own bathroom and closet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sleeping area is located </a:t>
            </a:r>
            <a:r>
              <a:rPr lang="en"/>
              <a:t>separately</a:t>
            </a:r>
            <a:r>
              <a:rPr lang="en"/>
              <a:t> in the house so it provides privacy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bedrooms are open rooms and each have windows. They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hardwood flooring.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bathrooms have tile flooring.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175" y="3245456"/>
            <a:ext cx="2730752" cy="171207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/>
          <p:nvPr/>
        </p:nvSpPr>
        <p:spPr>
          <a:xfrm>
            <a:off x="6101547" y="3245441"/>
            <a:ext cx="1377200" cy="1642900"/>
          </a:xfrm>
          <a:custGeom>
            <a:rect b="b" l="l" r="r" t="t"/>
            <a:pathLst>
              <a:path extrusionOk="0" h="65716" w="55088">
                <a:moveTo>
                  <a:pt x="32840" y="63658"/>
                </a:moveTo>
                <a:cubicBezTo>
                  <a:pt x="29693" y="66724"/>
                  <a:pt x="17833" y="65756"/>
                  <a:pt x="12508" y="64626"/>
                </a:cubicBezTo>
                <a:cubicBezTo>
                  <a:pt x="7183" y="63497"/>
                  <a:pt x="2504" y="64869"/>
                  <a:pt x="890" y="56881"/>
                </a:cubicBezTo>
                <a:cubicBezTo>
                  <a:pt x="-724" y="48894"/>
                  <a:pt x="2" y="25818"/>
                  <a:pt x="2826" y="16701"/>
                </a:cubicBezTo>
                <a:cubicBezTo>
                  <a:pt x="5650" y="7584"/>
                  <a:pt x="10088" y="4679"/>
                  <a:pt x="17833" y="2178"/>
                </a:cubicBezTo>
                <a:cubicBezTo>
                  <a:pt x="25579" y="-323"/>
                  <a:pt x="43167" y="-807"/>
                  <a:pt x="49299" y="1694"/>
                </a:cubicBezTo>
                <a:cubicBezTo>
                  <a:pt x="55431" y="4195"/>
                  <a:pt x="55592" y="13151"/>
                  <a:pt x="54624" y="17185"/>
                </a:cubicBezTo>
                <a:cubicBezTo>
                  <a:pt x="53656" y="21219"/>
                  <a:pt x="46879" y="23640"/>
                  <a:pt x="43490" y="25899"/>
                </a:cubicBezTo>
                <a:cubicBezTo>
                  <a:pt x="40101" y="28158"/>
                  <a:pt x="36309" y="27351"/>
                  <a:pt x="34292" y="30740"/>
                </a:cubicBezTo>
                <a:cubicBezTo>
                  <a:pt x="32275" y="34129"/>
                  <a:pt x="31630" y="40745"/>
                  <a:pt x="31388" y="46231"/>
                </a:cubicBezTo>
                <a:cubicBezTo>
                  <a:pt x="31146" y="51717"/>
                  <a:pt x="35987" y="60592"/>
                  <a:pt x="32840" y="63658"/>
                </a:cubicBez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type="title"/>
          </p:nvPr>
        </p:nvSpPr>
        <p:spPr>
          <a:xfrm>
            <a:off x="1150591" y="717876"/>
            <a:ext cx="65712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House: Exterior</a:t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321475" y="1770075"/>
            <a:ext cx="704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The colour scheme of the exterior is beige and brown (typical Mediterranean colours)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The roof is shallow, and made of popsicle sticks and straws. In reality it would be made with brown tiles.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Arches are located in the front doorway and garage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The backyard is large, with a wooden deck (made of popsicle sticks)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Stone pathways lead to the front door, and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the back door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Large driveway leads to the garage.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6" name="Google Shape;3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300" y="3717150"/>
            <a:ext cx="2789473" cy="1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325" y="2115400"/>
            <a:ext cx="1651500" cy="292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866225" y="3870000"/>
            <a:ext cx="694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</a:pPr>
            <a:r>
              <a:rPr lang="en" sz="2700"/>
              <a:t>Thanks for Listening!</a:t>
            </a:r>
            <a:endParaRPr b="0" i="0" sz="27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50" y="432775"/>
            <a:ext cx="4779377" cy="2695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pic>
      <p:pic>
        <p:nvPicPr>
          <p:cNvPr id="354" name="Google Shape;354;p31"/>
          <p:cNvPicPr preferRelativeResize="0"/>
          <p:nvPr/>
        </p:nvPicPr>
        <p:blipFill rotWithShape="1">
          <a:blip r:embed="rId4">
            <a:alphaModFix/>
          </a:blip>
          <a:srcRect b="148096" l="75880" r="-75880" t="-147263"/>
          <a:stretch/>
        </p:blipFill>
        <p:spPr>
          <a:xfrm>
            <a:off x="336650" y="-61825"/>
            <a:ext cx="2867763" cy="19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75" y="1803950"/>
            <a:ext cx="3204424" cy="1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450" y="203275"/>
            <a:ext cx="2066683" cy="140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idx="4294967295" type="title"/>
          </p:nvPr>
        </p:nvSpPr>
        <p:spPr>
          <a:xfrm>
            <a:off x="853466" y="373776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lang="en">
                <a:solidFill>
                  <a:schemeClr val="dk1"/>
                </a:solidFill>
              </a:rPr>
              <a:t>Bubble Diagrams/Sketches</a:t>
            </a:r>
            <a:endParaRPr b="1" i="0" sz="2700" u="none" cap="none" strike="noStrike">
              <a:solidFill>
                <a:schemeClr val="dk1"/>
              </a:solidFill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3016" l="0" r="0" t="0"/>
          <a:stretch/>
        </p:blipFill>
        <p:spPr>
          <a:xfrm>
            <a:off x="150250" y="2999863"/>
            <a:ext cx="3691203" cy="1893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21"/>
          <p:cNvPicPr preferRelativeResize="0"/>
          <p:nvPr/>
        </p:nvPicPr>
        <p:blipFill rotWithShape="1">
          <a:blip r:embed="rId4">
            <a:alphaModFix/>
          </a:blip>
          <a:srcRect b="0" l="3091" r="6777" t="0"/>
          <a:stretch/>
        </p:blipFill>
        <p:spPr>
          <a:xfrm rot="-5400000">
            <a:off x="1035176" y="65148"/>
            <a:ext cx="1921351" cy="369120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5">
            <a:alphaModFix/>
          </a:blip>
          <a:srcRect b="0" l="22320" r="33038" t="4906"/>
          <a:stretch/>
        </p:blipFill>
        <p:spPr>
          <a:xfrm>
            <a:off x="6588475" y="450650"/>
            <a:ext cx="2134426" cy="24669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6">
            <a:alphaModFix/>
          </a:blip>
          <a:srcRect b="6181" l="0" r="0" t="7730"/>
          <a:stretch/>
        </p:blipFill>
        <p:spPr>
          <a:xfrm rot="5400000">
            <a:off x="4241437" y="640625"/>
            <a:ext cx="1947050" cy="254025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21"/>
          <p:cNvPicPr preferRelativeResize="0"/>
          <p:nvPr/>
        </p:nvPicPr>
        <p:blipFill rotWithShape="1">
          <a:blip r:embed="rId7">
            <a:alphaModFix/>
          </a:blip>
          <a:srcRect b="28604" l="2244" r="2244" t="18871"/>
          <a:stretch/>
        </p:blipFill>
        <p:spPr>
          <a:xfrm>
            <a:off x="3994713" y="3053799"/>
            <a:ext cx="2440498" cy="1785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8">
            <a:alphaModFix/>
          </a:blip>
          <a:srcRect b="3125" l="13142" r="12980" t="56489"/>
          <a:stretch/>
        </p:blipFill>
        <p:spPr>
          <a:xfrm>
            <a:off x="6533274" y="3053808"/>
            <a:ext cx="2448025" cy="178516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Mediterranean</a:t>
            </a:r>
            <a:r>
              <a:rPr b="1" lang="en"/>
              <a:t> House</a:t>
            </a:r>
            <a:endParaRPr b="1"/>
          </a:p>
        </p:txBody>
      </p:sp>
      <p:sp>
        <p:nvSpPr>
          <p:cNvPr id="273" name="Google Shape;273;p22"/>
          <p:cNvSpPr txBox="1"/>
          <p:nvPr>
            <p:ph type="title"/>
          </p:nvPr>
        </p:nvSpPr>
        <p:spPr>
          <a:xfrm>
            <a:off x="410625" y="1718575"/>
            <a:ext cx="3381000" cy="28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Situation</a:t>
            </a:r>
            <a:endParaRPr sz="2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To d</a:t>
            </a:r>
            <a:r>
              <a:rPr lang="en" sz="1600">
                <a:solidFill>
                  <a:srgbClr val="000000"/>
                </a:solidFill>
              </a:rPr>
              <a:t>esign and build a house according to the client needs; a couple in hopes of moving to a warm climate region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 need of a large living and dining room, to host guests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12912" l="24510" r="23538" t="23824"/>
          <a:stretch/>
        </p:blipFill>
        <p:spPr>
          <a:xfrm>
            <a:off x="3791650" y="1718575"/>
            <a:ext cx="5232300" cy="31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Problems</a:t>
            </a:r>
            <a:endParaRPr b="1"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311700" y="133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Constraints</a:t>
            </a:r>
            <a:r>
              <a:rPr lang="en" u="sng"/>
              <a:t>: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space and materials; we had limited square footage (1300 square feet), and a base of 12’’ by 16’’ to build the house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time; we had a deadline to complete sketches, floor plan, 3D rendering, and the 3D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scaling; we had to come up with a way to make our model fit on the 12” by 16” base, to have space for exteriors, and not have a model that is too small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Size of the rooms had to follow the Building Code of </a:t>
            </a:r>
            <a:r>
              <a:rPr lang="en"/>
              <a:t>Architecture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Problems faced while </a:t>
            </a:r>
            <a:r>
              <a:rPr lang="en" u="sng"/>
              <a:t>constructing</a:t>
            </a:r>
            <a:r>
              <a:rPr lang="en" u="sng"/>
              <a:t>: 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measurements had to be recalculated due to the thickness of walls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Laser cutter was occupied so some parts had to be hand cut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Coming up with a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"/>
          <p:cNvPicPr preferRelativeResize="0"/>
          <p:nvPr/>
        </p:nvPicPr>
        <p:blipFill rotWithShape="1">
          <a:blip r:embed="rId3">
            <a:alphaModFix/>
          </a:blip>
          <a:srcRect b="12820" l="16506" r="16826" t="5984"/>
          <a:stretch/>
        </p:blipFill>
        <p:spPr>
          <a:xfrm>
            <a:off x="173125" y="1878534"/>
            <a:ext cx="4287675" cy="294936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 </a:t>
            </a:r>
            <a:r>
              <a:rPr b="1" lang="en"/>
              <a:t>Construction</a:t>
            </a:r>
            <a:endParaRPr b="1"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2392816" y="1700850"/>
            <a:ext cx="36189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Floor Plan</a:t>
            </a:r>
            <a:endParaRPr/>
          </a:p>
        </p:txBody>
      </p:sp>
      <p:sp>
        <p:nvSpPr>
          <p:cNvPr id="288" name="Google Shape;288;p24"/>
          <p:cNvSpPr txBox="1"/>
          <p:nvPr>
            <p:ph idx="4" type="body"/>
          </p:nvPr>
        </p:nvSpPr>
        <p:spPr>
          <a:xfrm>
            <a:off x="4656535" y="2384822"/>
            <a:ext cx="3618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4">
            <a:alphaModFix/>
          </a:blip>
          <a:srcRect b="31631" l="9136" r="30072" t="12392"/>
          <a:stretch/>
        </p:blipFill>
        <p:spPr>
          <a:xfrm>
            <a:off x="4543000" y="2134450"/>
            <a:ext cx="4287677" cy="26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idx="3" type="body"/>
          </p:nvPr>
        </p:nvSpPr>
        <p:spPr>
          <a:xfrm>
            <a:off x="4656498" y="1700850"/>
            <a:ext cx="4374000" cy="4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3D </a:t>
            </a:r>
            <a:r>
              <a:rPr lang="en"/>
              <a:t>Rendering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Construction</a:t>
            </a:r>
            <a:endParaRPr b="1"/>
          </a:p>
        </p:txBody>
      </p:sp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b="5820" l="0" r="0" t="0"/>
          <a:stretch/>
        </p:blipFill>
        <p:spPr>
          <a:xfrm>
            <a:off x="169550" y="3454050"/>
            <a:ext cx="2995676" cy="15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001" y="1776175"/>
            <a:ext cx="3616676" cy="15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925" y="3254225"/>
            <a:ext cx="2721900" cy="17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169550" y="1776175"/>
            <a:ext cx="22860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We used foam board, popsicle sticks, straws, green felt, and toothpicks to make our model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3393075" y="3602075"/>
            <a:ext cx="2721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Arches were used for the front exterior of the house. Arched windows were used for most windows.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6505025" y="1893075"/>
            <a:ext cx="23976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Different types of floorings were used for different rooms inside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 b="12820" l="16506" r="16826" t="5984"/>
          <a:stretch/>
        </p:blipFill>
        <p:spPr>
          <a:xfrm>
            <a:off x="199375" y="1211375"/>
            <a:ext cx="3092475" cy="21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382150" y="3655675"/>
            <a:ext cx="23496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en" sz="1400">
                <a:solidFill>
                  <a:schemeClr val="lt2"/>
                </a:solidFill>
              </a:rPr>
              <a:t>Overall, the house is about 1303.5 sq feet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lt2"/>
                </a:solidFill>
              </a:rPr>
              <a:t>Living Area:</a:t>
            </a:r>
            <a:endParaRPr sz="1400" u="sng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Living /family Room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-"/>
            </a:pPr>
            <a:r>
              <a:rPr lang="en" sz="1400">
                <a:solidFill>
                  <a:schemeClr val="lt2"/>
                </a:solidFill>
              </a:rPr>
              <a:t>Dining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 rotWithShape="1">
          <a:blip r:embed="rId4">
            <a:alphaModFix/>
          </a:blip>
          <a:srcRect b="8941" l="16254" r="4025" t="12970"/>
          <a:stretch/>
        </p:blipFill>
        <p:spPr>
          <a:xfrm>
            <a:off x="1650988" y="97100"/>
            <a:ext cx="2927122" cy="1612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26"/>
          <p:cNvSpPr txBox="1"/>
          <p:nvPr>
            <p:ph type="title"/>
          </p:nvPr>
        </p:nvSpPr>
        <p:spPr>
          <a:xfrm>
            <a:off x="2940446" y="3233250"/>
            <a:ext cx="3263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</a:pPr>
            <a:r>
              <a:rPr b="1" lang="en" u="sng"/>
              <a:t>Evaluation</a:t>
            </a:r>
            <a:endParaRPr b="1" i="0" sz="2700" u="sng" cap="none" strike="noStrike"/>
          </a:p>
        </p:txBody>
      </p:sp>
      <p:sp>
        <p:nvSpPr>
          <p:cNvPr id="310" name="Google Shape;310;p26"/>
          <p:cNvSpPr txBox="1"/>
          <p:nvPr/>
        </p:nvSpPr>
        <p:spPr>
          <a:xfrm>
            <a:off x="2431150" y="3933775"/>
            <a:ext cx="1366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 Area:</a:t>
            </a:r>
            <a:endParaRPr u="sng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Kitchen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Laundry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3797950" y="3763350"/>
            <a:ext cx="1726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Sleeping Area:</a:t>
            </a:r>
            <a:endParaRPr u="sng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bedroom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bathroom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Closets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5340750" y="3640700"/>
            <a:ext cx="3455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Other:</a:t>
            </a:r>
            <a:endParaRPr u="sng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Garage, mudroom, Driveway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Powder room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Closet</a:t>
            </a:r>
            <a:endParaRPr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-"/>
            </a:pPr>
            <a:r>
              <a:rPr lang="en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Hallway connecting all rooms</a:t>
            </a:r>
            <a:endParaRPr sz="9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625" y="1858375"/>
            <a:ext cx="1774124" cy="14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6">
            <a:alphaModFix/>
          </a:blip>
          <a:srcRect b="5731" l="0" r="0" t="0"/>
          <a:stretch/>
        </p:blipFill>
        <p:spPr>
          <a:xfrm>
            <a:off x="5340750" y="97098"/>
            <a:ext cx="3643950" cy="176127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26"/>
          <p:cNvPicPr preferRelativeResize="0"/>
          <p:nvPr/>
        </p:nvPicPr>
        <p:blipFill rotWithShape="1">
          <a:blip r:embed="rId7">
            <a:alphaModFix/>
          </a:blip>
          <a:srcRect b="6138" l="0" r="0" t="0"/>
          <a:stretch/>
        </p:blipFill>
        <p:spPr>
          <a:xfrm>
            <a:off x="6057587" y="2024525"/>
            <a:ext cx="2927124" cy="1208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House: Living Area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>
            <p:ph idx="1" type="body"/>
          </p:nvPr>
        </p:nvSpPr>
        <p:spPr>
          <a:xfrm>
            <a:off x="311700" y="1627325"/>
            <a:ext cx="8520600" cy="4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Includes the foyer, living/family room, a powder room, dining room, porch, deck, and storage closets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The living room is made bigger than the minimum, has hardwood flooring throughout.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300"/>
              <a:t>The powder room has tile flooring and is located near the front foyer and is easy to access for anyone who needs to use it.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300"/>
              <a:t>The entrance leads guests straight to the living area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300"/>
              <a:t>The dining room is near the living room which means that guests</a:t>
            </a:r>
            <a:br>
              <a:rPr lang="en" sz="1300"/>
            </a:br>
            <a:r>
              <a:rPr lang="en" sz="1300"/>
              <a:t>can relax in the living room right after dinner.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300"/>
              <a:t>The dining room, foyer and the hallway connecting it all, would 							               have marble flooring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300"/>
              <a:t>The deck is wooden (made of popsicle sticks), and the porch is large with an archway.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425" y="2814300"/>
            <a:ext cx="2861527" cy="17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/>
          <p:nvPr/>
        </p:nvSpPr>
        <p:spPr>
          <a:xfrm>
            <a:off x="6721050" y="3392475"/>
            <a:ext cx="1083240" cy="959148"/>
          </a:xfrm>
          <a:prstGeom prst="flowChartTerminator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idx="1" type="body"/>
          </p:nvPr>
        </p:nvSpPr>
        <p:spPr>
          <a:xfrm>
            <a:off x="311700" y="1793400"/>
            <a:ext cx="85206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service area includes the kitchen, laundry room, garage.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laundry room is placed near the bedrooms, it has tile flooring.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kitchen is easily accessible from the </a:t>
            </a:r>
            <a:r>
              <a:rPr lang="en"/>
              <a:t>entrance, as well as the dining room. 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kitchen is located near the garage for easy accessibility.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storage/coat closet has hardwood flooring is located by the </a:t>
            </a:r>
            <a:br>
              <a:rPr lang="en"/>
            </a:br>
            <a:r>
              <a:rPr lang="en"/>
              <a:t>front door.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/>
              <a:t>The kitchen also uses marble flooring.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1965875" y="618175"/>
            <a:ext cx="6466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House: Service Area</a:t>
            </a:r>
            <a:endParaRPr sz="27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700" y="3065325"/>
            <a:ext cx="3024599" cy="18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>
            <a:off x="7289625" y="3484950"/>
            <a:ext cx="899208" cy="1366794"/>
          </a:xfrm>
          <a:prstGeom prst="flowChartTermina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